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1" r:id="rId9"/>
    <p:sldId id="262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3CC536-4F3D-4E22-A9F1-A3C6D40310AC}" type="datetimeFigureOut">
              <a:rPr lang="bg-BG" smtClean="0"/>
              <a:pPr/>
              <a:t>14.2.2022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353F3F3C-A60D-426C-8F94-912700854F7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.wav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1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1.wav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2.wav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3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3.wav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media" Target="../media/media14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media14.wav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media2.wav"/><Relationship Id="rId5" Type="http://schemas.openxmlformats.org/officeDocument/2006/relationships/image" Target="../media/image4.png"/><Relationship Id="rId4" Type="http://schemas.microsoft.com/office/2007/relationships/media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slideLayout" Target="../slideLayouts/slideLayout8.xml"/><Relationship Id="rId1" Type="http://schemas.openxmlformats.org/officeDocument/2006/relationships/audio" Target="../media/media3.wa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4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4.wav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5.wav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6.wav"/><Relationship Id="rId5" Type="http://schemas.openxmlformats.org/officeDocument/2006/relationships/image" Target="../media/image4.png"/><Relationship Id="rId4" Type="http://schemas.microsoft.com/office/2007/relationships/media" Target="../media/media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7.wav"/><Relationship Id="rId5" Type="http://schemas.openxmlformats.org/officeDocument/2006/relationships/image" Target="../media/image4.png"/><Relationship Id="rId4" Type="http://schemas.microsoft.com/office/2007/relationships/media" Target="../media/media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9.xml"/><Relationship Id="rId1" Type="http://schemas.openxmlformats.org/officeDocument/2006/relationships/audio" Target="../media/media8.wav"/><Relationship Id="rId5" Type="http://schemas.openxmlformats.org/officeDocument/2006/relationships/image" Target="../media/image4.png"/><Relationship Id="rId4" Type="http://schemas.microsoft.com/office/2007/relationships/media" Target="../media/media8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9.wav"/><Relationship Id="rId5" Type="http://schemas.openxmlformats.org/officeDocument/2006/relationships/image" Target="../media/image4.png"/><Relationship Id="rId4" Type="http://schemas.microsoft.com/office/2007/relationships/media" Target="../media/media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2052518" y="2276872"/>
            <a:ext cx="50539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bg-BG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сен </a:t>
            </a:r>
            <a:r>
              <a:rPr lang="bg-BG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Златаров</a:t>
            </a:r>
            <a:endParaRPr lang="bg-BG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Аудио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0956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9166">
        <p14:ripple/>
      </p:transition>
    </mc:Choice>
    <mc:Fallback>
      <p:transition spd="slow" advTm="91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560726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endParaRPr lang="bg-BG" sz="5400" dirty="0"/>
          </a:p>
        </p:txBody>
      </p:sp>
      <p:sp>
        <p:nvSpPr>
          <p:cNvPr id="10" name="Правоъгълник 9"/>
          <p:cNvSpPr/>
          <p:nvPr/>
        </p:nvSpPr>
        <p:spPr>
          <a:xfrm>
            <a:off x="816696" y="1339027"/>
            <a:ext cx="7416823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1885 – На 16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февруари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град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Хасково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семейството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Теофани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Златарови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ражда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Иван-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Асен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1903 –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Семейството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премества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София,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където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Асен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завършва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реална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гимназия.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Същата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година се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студент 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</a:p>
          <a:p>
            <a:pPr algn="ctr"/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Софийския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университет.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1904 –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Заминава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Женева,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където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продължава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химия.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1908 – 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Гренобъл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Франция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защитава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докторската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 теза 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титлата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“Доктор по физика и химия”. </a:t>
            </a:r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м. май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същата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година се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завръща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от м.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септември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химия.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1909 –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Заминава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Германия 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специализира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химия на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хранителните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съдебна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химия при проф. Т.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Паул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Мюнхен.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1910 –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Завръща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 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постъпва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органична химия 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катедрата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физико-</a:t>
            </a:r>
          </a:p>
          <a:p>
            <a:pPr algn="ctr"/>
            <a:r>
              <a:rPr lang="ru-RU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математическия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факултет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Софийския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университет.</a:t>
            </a:r>
            <a:endParaRPr lang="bg-B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Аудио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191460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8800">
        <p14:ripple/>
      </p:transition>
    </mc:Choice>
    <mc:Fallback>
      <p:transition spd="slow" advTm="288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899592" y="1124744"/>
            <a:ext cx="7128792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1912 - 1915 –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Балканската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Междусъюзническата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санитарен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доброволец.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Мобилизиран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Първата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световна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война.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1920 – 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доцент 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физиологична химия към медицинския факултет в София 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доцент 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биохимия към ФМФ.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1924 – Назначен е за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извънреден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катедрата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органична химия.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1928 – Избран е за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Съюза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българските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химици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1934 –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Взема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участие в 11-ия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Международен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конгрес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химия в Мадрид – Испания.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1935 –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Заминава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студенти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Белград –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Сърбия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където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изнася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 Избран е за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редовен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титуляр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катедрата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органична химия 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Софийския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университет.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1936 – На 22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декември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една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виенска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болница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след две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последователни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операции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престава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тупти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сърцето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Асен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Златаров</a:t>
            </a:r>
            <a:r>
              <a:rPr lang="ru-RU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bg-BG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Аудио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4303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30855">
        <p14:ripple/>
      </p:transition>
    </mc:Choice>
    <mc:Fallback>
      <p:transition spd="slow" advTm="308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467544" y="299623"/>
            <a:ext cx="8294890" cy="19082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bg-BG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bg-BG" altLang="bg-BG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Цитати </a:t>
            </a:r>
            <a:r>
              <a:rPr lang="bg-BG" altLang="bg-B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 проф. д-р Асен </a:t>
            </a:r>
            <a:r>
              <a:rPr lang="bg-BG" altLang="bg-BG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Златаров</a:t>
            </a:r>
            <a:r>
              <a:rPr lang="bg-BG" altLang="bg-BG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bg-BG" altLang="bg-BG" sz="3200" dirty="0">
                <a:solidFill>
                  <a:schemeClr val="folHlink"/>
                </a:solidFill>
              </a:rPr>
              <a:t/>
            </a:r>
            <a:br>
              <a:rPr lang="bg-BG" altLang="bg-BG" sz="3200" dirty="0">
                <a:solidFill>
                  <a:schemeClr val="folHlink"/>
                </a:solidFill>
              </a:rPr>
            </a:br>
            <a:endParaRPr lang="bg-BG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828187" y="2171601"/>
            <a:ext cx="728557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altLang="bg-BG" sz="2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„</a:t>
            </a:r>
            <a:r>
              <a:rPr lang="bg-BG" altLang="bg-BG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Изкуството е социално явление и трябва да обслужва народа. Няма изкуство за изкуството, както няма наука за самата наука</a:t>
            </a:r>
            <a:r>
              <a:rPr lang="bg-BG" altLang="bg-BG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.“</a:t>
            </a:r>
          </a:p>
          <a:p>
            <a:pPr algn="ctr"/>
            <a:endParaRPr lang="bg-BG" altLang="bg-BG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„Чисто вегетарианският режим на хранене може да бъде напълно пригоден за физиологическите нужди на храненето</a:t>
            </a:r>
            <a:r>
              <a:rPr lang="bg-BG" altLang="bg-BG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.“</a:t>
            </a:r>
          </a:p>
          <a:p>
            <a:pPr algn="ctr"/>
            <a:endParaRPr lang="bg-BG" altLang="bg-BG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"Моралните истини са така достъпни и ясни, че тях и децата ги докосват с ръка.“</a:t>
            </a:r>
            <a:endParaRPr lang="bg-BG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Аудио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13171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0097">
        <p14:ripple/>
      </p:transition>
    </mc:Choice>
    <mc:Fallback>
      <p:transition spd="slow" advTm="2009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336401" y="2091114"/>
            <a:ext cx="63841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4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за вниманието!</a:t>
            </a:r>
            <a:endParaRPr lang="bg-BG" sz="4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Аудио 6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26402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6556">
        <p14:ripple/>
      </p:transition>
    </mc:Choice>
    <mc:Fallback>
      <p:transition spd="slow" advTm="65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79090" y="5085184"/>
            <a:ext cx="2819400" cy="599440"/>
          </a:xfrm>
        </p:spPr>
        <p:txBody>
          <a:bodyPr/>
          <a:lstStyle/>
          <a:p>
            <a:r>
              <a:rPr lang="ru-RU" sz="1200" b="0" dirty="0"/>
              <a:t>Асен Златаров, снимка от личен </a:t>
            </a:r>
            <a:r>
              <a:rPr lang="ru-RU" sz="1200" b="0" dirty="0" smtClean="0"/>
              <a:t>архив</a:t>
            </a:r>
            <a:endParaRPr lang="bg-BG" sz="1200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311" b="18311"/>
          <a:stretch>
            <a:fillRect/>
          </a:stretch>
        </p:blipFill>
        <p:spPr>
          <a:xfrm>
            <a:off x="5004048" y="1772816"/>
            <a:ext cx="2971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авоъгълник 6"/>
          <p:cNvSpPr/>
          <p:nvPr/>
        </p:nvSpPr>
        <p:spPr>
          <a:xfrm>
            <a:off x="1331640" y="2204864"/>
            <a:ext cx="3456384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Асен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Христов </a:t>
            </a:r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Златаров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 е </a:t>
            </a:r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български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учен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общественик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 на</a:t>
            </a:r>
          </a:p>
          <a:p>
            <a:pPr algn="ctr"/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биохимията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България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Изявява</a:t>
            </a:r>
            <a:r>
              <a:rPr lang="ru-RU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 и 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като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белетрист</a:t>
            </a:r>
            <a:r>
              <a:rPr lang="ru-RU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Аудио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635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6265">
        <p14:ripple/>
      </p:transition>
    </mc:Choice>
    <mc:Fallback>
      <p:transition spd="slow" advTm="162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Контейнер за съдържание 3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6512768" cy="3192760"/>
          </a:xfrm>
        </p:spPr>
        <p:txBody>
          <a:bodyPr>
            <a:noAutofit/>
          </a:bodyPr>
          <a:lstStyle/>
          <a:p>
            <a:pPr indent="0" algn="ctr">
              <a:buNone/>
            </a:pPr>
            <a:endParaRPr lang="ru-RU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ctr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Роден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в Хасково на 4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февруари 1885 г.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Следва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 химия 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Женевсия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университет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 (1904-07).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1908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става доктор по химия и физика в 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Гренобълканския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университет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Учителства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 Пловдив.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Специализира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 Мюнхен (1909-1910).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Редактира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списанията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„Химия и индустрия“ и „Природа и наука“ и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библиотеките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Натурфилософско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четиво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и „Наука и живот“.</a:t>
            </a:r>
            <a:endParaRPr lang="bg-B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2570833" y="908720"/>
            <a:ext cx="40238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Биография</a:t>
            </a:r>
            <a:endParaRPr lang="bg-BG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" name="Аудио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691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1336">
        <p14:ripple/>
      </p:transition>
    </mc:Choice>
    <mc:Fallback>
      <p:transition spd="slow" advTm="213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авоъгълник 3"/>
          <p:cNvSpPr/>
          <p:nvPr/>
        </p:nvSpPr>
        <p:spPr>
          <a:xfrm>
            <a:off x="1187624" y="1052737"/>
            <a:ext cx="6624736" cy="45397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1910 г. </a:t>
            </a:r>
            <a:r>
              <a:rPr lang="ru-RU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Златаров</a:t>
            </a:r>
            <a:r>
              <a:rPr lang="ru-RU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</a:t>
            </a:r>
            <a:r>
              <a:rPr lang="ru-RU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асистент</a:t>
            </a:r>
            <a:r>
              <a:rPr lang="ru-RU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 химия в СУ, после </a:t>
            </a:r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става</a:t>
            </a:r>
          </a:p>
          <a:p>
            <a:pPr algn="ctr"/>
            <a:r>
              <a:rPr lang="ru-RU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доцент и </a:t>
            </a:r>
            <a:r>
              <a:rPr lang="ru-RU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професор</a:t>
            </a:r>
            <a:r>
              <a:rPr lang="ru-RU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Неговата 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съдба </a:t>
            </a:r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неразривно свързана </a:t>
            </a:r>
            <a:endParaRPr lang="ru-RU" sz="19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развитието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нашата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Алма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матер.</a:t>
            </a:r>
          </a:p>
          <a:p>
            <a:pPr algn="ctr"/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Редактира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списанията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„Химия и индустрия“ </a:t>
            </a:r>
            <a:endParaRPr lang="ru-RU" sz="19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„Природа и наука“ и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библиотеките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9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Натурфилософско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четиво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 и „Наука и живот“. Автор </a:t>
            </a:r>
            <a:endParaRPr lang="ru-RU" sz="19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литературни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статии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стихове</a:t>
            </a:r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лирична проза и един роман</a:t>
            </a:r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периода (1925-1927) е член на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литературния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кръг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„Стрелец“.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Сътрудничи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endParaRPr lang="ru-RU" sz="19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9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литературната</a:t>
            </a:r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периодика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30-те </a:t>
            </a:r>
            <a:r>
              <a:rPr lang="ru-RU" sz="19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19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bg-BG" sz="19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Аудио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44002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8799">
        <p14:ripple/>
      </p:transition>
    </mc:Choice>
    <mc:Fallback>
      <p:transition spd="slow" advTm="287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 поле 2"/>
          <p:cNvSpPr txBox="1"/>
          <p:nvPr/>
        </p:nvSpPr>
        <p:spPr>
          <a:xfrm>
            <a:off x="971600" y="1124744"/>
            <a:ext cx="727280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Той прави фундаментални открития в редица </a:t>
            </a:r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науки.</a:t>
            </a:r>
          </a:p>
          <a:p>
            <a:pPr algn="ctr"/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науката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храненето – </a:t>
            </a:r>
            <a:endParaRPr lang="bg-BG" altLang="bg-BG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броматологията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ензимологията. </a:t>
            </a:r>
          </a:p>
          <a:p>
            <a:pPr algn="ctr"/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зследва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стимулацията на едногодишните </a:t>
            </a:r>
            <a:endParaRPr lang="bg-BG" altLang="bg-BG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растения.</a:t>
            </a:r>
          </a:p>
          <a:p>
            <a:pPr algn="ctr"/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редтеча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е на лечението на диабета у </a:t>
            </a:r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нас.</a:t>
            </a:r>
          </a:p>
          <a:p>
            <a:pPr algn="ctr"/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Разработва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перспективни </a:t>
            </a:r>
            <a:endParaRPr lang="bg-BG" altLang="bg-BG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въпроси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астрономията и </a:t>
            </a:r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физиката.</a:t>
            </a:r>
          </a:p>
          <a:p>
            <a:pPr algn="ctr"/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олага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основите на биохимията и аналитичната  </a:t>
            </a:r>
            <a:endParaRPr lang="bg-BG" altLang="bg-BG" sz="24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 </a:t>
            </a:r>
            <a:r>
              <a:rPr lang="bg-BG" altLang="bg-BG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bg-BG" altLang="bg-BG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нас. </a:t>
            </a:r>
            <a:endParaRPr lang="bg-BG" altLang="bg-BG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pic>
        <p:nvPicPr>
          <p:cNvPr id="2" name="Аудио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98078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0951">
        <p14:ripple/>
      </p:transition>
    </mc:Choice>
    <mc:Fallback>
      <p:transition spd="slow" advTm="209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Картина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1604493"/>
            <a:ext cx="2681287" cy="3970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ово поле 2"/>
          <p:cNvSpPr txBox="1"/>
          <p:nvPr/>
        </p:nvSpPr>
        <p:spPr>
          <a:xfrm>
            <a:off x="4139952" y="1604492"/>
            <a:ext cx="41044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bg-BG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Асен </a:t>
            </a:r>
            <a:r>
              <a:rPr lang="bg-BG" altLang="bg-BG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Златаров</a:t>
            </a:r>
            <a:r>
              <a:rPr lang="bg-BG" altLang="bg-BG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става любимец на пловдивските ученици, а след това </a:t>
            </a:r>
            <a:endParaRPr lang="bg-BG" altLang="bg-BG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altLang="bg-BG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altLang="bg-BG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студентите от Софийския </a:t>
            </a:r>
            <a:endParaRPr lang="bg-BG" altLang="bg-BG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altLang="bg-BG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университет </a:t>
            </a:r>
            <a:r>
              <a:rPr lang="bg-BG" altLang="bg-BG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"Св. Климент Охридски", откъдето </a:t>
            </a:r>
            <a:r>
              <a:rPr lang="bg-BG" altLang="bg-BG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професорът</a:t>
            </a:r>
          </a:p>
          <a:p>
            <a:r>
              <a:rPr lang="bg-BG" altLang="bg-BG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тръгва към националната си популярност, за да се превърне в </a:t>
            </a:r>
            <a:endParaRPr lang="bg-BG" altLang="bg-BG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altLang="bg-BG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bg-BG" altLang="bg-BG" sz="16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културната съвест на едно цяло поколение</a:t>
            </a:r>
            <a:r>
              <a:rPr lang="bg-BG" altLang="bg-BG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". Изключителен оратор, </a:t>
            </a:r>
            <a:endParaRPr lang="bg-BG" altLang="bg-BG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altLang="bg-BG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известен </a:t>
            </a:r>
            <a:r>
              <a:rPr lang="bg-BG" altLang="bg-BG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със сказките си по най-широк кръг от проблеми на науката, </a:t>
            </a:r>
            <a:endParaRPr lang="bg-BG" altLang="bg-BG" sz="16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altLang="bg-BG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изкуството </a:t>
            </a:r>
            <a:r>
              <a:rPr lang="bg-BG" altLang="bg-BG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актуалната </a:t>
            </a:r>
            <a:r>
              <a:rPr lang="bg-BG" altLang="bg-BG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политика.</a:t>
            </a:r>
            <a:endParaRPr lang="bg-BG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Аудио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28006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21219">
        <p14:ripple/>
      </p:transition>
    </mc:Choice>
    <mc:Fallback>
      <p:transition spd="slow" advTm="212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Картина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20888"/>
            <a:ext cx="3312368" cy="3146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авоъгълник 3"/>
          <p:cNvSpPr/>
          <p:nvPr/>
        </p:nvSpPr>
        <p:spPr>
          <a:xfrm>
            <a:off x="2520571" y="1196752"/>
            <a:ext cx="410285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g-BG" altLang="bg-BG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Асен </a:t>
            </a:r>
            <a:r>
              <a:rPr lang="bg-BG" altLang="bg-BG" sz="20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Златаров</a:t>
            </a:r>
            <a:r>
              <a:rPr lang="bg-BG" altLang="bg-BG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произхожда от </a:t>
            </a:r>
            <a:r>
              <a:rPr lang="bg-BG" altLang="bg-BG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будна</a:t>
            </a:r>
          </a:p>
          <a:p>
            <a:pPr algn="ctr"/>
            <a:r>
              <a:rPr lang="bg-BG" altLang="bg-BG" sz="2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възрожденска фамилия</a:t>
            </a:r>
            <a:endParaRPr lang="bg-BG" sz="20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Аудио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624583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0584">
        <p14:ripple/>
      </p:transition>
    </mc:Choice>
    <mc:Fallback>
      <p:transition spd="slow" advTm="105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ъгълник 6"/>
          <p:cNvSpPr/>
          <p:nvPr/>
        </p:nvSpPr>
        <p:spPr>
          <a:xfrm>
            <a:off x="1331639" y="2060848"/>
            <a:ext cx="331236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altLang="bg-B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Родителите му са  изключително </a:t>
            </a:r>
            <a:endParaRPr lang="bg-BG" altLang="bg-BG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родолюбиви </a:t>
            </a:r>
          </a:p>
          <a:p>
            <a:pPr algn="ctr"/>
            <a:r>
              <a:rPr lang="bg-BG" altLang="bg-B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bg-BG" altLang="bg-B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културни </a:t>
            </a:r>
            <a:endParaRPr lang="bg-BG" altLang="bg-BG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хора</a:t>
            </a:r>
            <a:r>
              <a:rPr lang="bg-BG" altLang="bg-B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altLang="bg-B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оставили</a:t>
            </a:r>
          </a:p>
          <a:p>
            <a:pPr algn="ctr"/>
            <a:r>
              <a:rPr lang="bg-BG" altLang="bg-B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дълбоки следи в живота на града</a:t>
            </a:r>
            <a:r>
              <a:rPr lang="bg-BG" altLang="bg-B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bg-BG" altLang="bg-B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Златаров</a:t>
            </a:r>
            <a:r>
              <a:rPr lang="bg-BG" altLang="bg-B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 наследил от баща си </a:t>
            </a:r>
            <a:endParaRPr lang="bg-BG" altLang="bg-BG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енциклопедичността</a:t>
            </a:r>
            <a:r>
              <a:rPr lang="bg-BG" altLang="bg-B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bg-BG" altLang="bg-BG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bg-BG" altLang="bg-BG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интересите.</a:t>
            </a:r>
            <a:endParaRPr lang="bg-BG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PC\Desktop\Картина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0808"/>
            <a:ext cx="2523596" cy="38577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ово поле 8"/>
          <p:cNvSpPr txBox="1"/>
          <p:nvPr/>
        </p:nvSpPr>
        <p:spPr>
          <a:xfrm>
            <a:off x="4716016" y="1124744"/>
            <a:ext cx="396044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altLang="bg-BG" sz="1600" dirty="0">
                <a:latin typeface="Times New Roman" pitchFamily="18" charset="0"/>
                <a:cs typeface="Times New Roman" pitchFamily="18" charset="0"/>
              </a:rPr>
              <a:t>Христо</a:t>
            </a:r>
            <a:r>
              <a:rPr lang="bg-BG" altLang="bg-BG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1600" dirty="0" err="1">
                <a:latin typeface="Times New Roman" pitchFamily="18" charset="0"/>
                <a:cs typeface="Times New Roman" pitchFamily="18" charset="0"/>
              </a:rPr>
              <a:t>Златаров</a:t>
            </a:r>
            <a:r>
              <a:rPr lang="bg-BG" altLang="bg-BG" sz="1600" dirty="0">
                <a:latin typeface="Times New Roman" pitchFamily="18" charset="0"/>
                <a:cs typeface="Times New Roman" pitchFamily="18" charset="0"/>
              </a:rPr>
              <a:t> и</a:t>
            </a:r>
            <a:r>
              <a:rPr lang="bg-BG" altLang="bg-BG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1600" dirty="0" err="1">
                <a:latin typeface="Times New Roman" pitchFamily="18" charset="0"/>
                <a:cs typeface="Times New Roman" pitchFamily="18" charset="0"/>
              </a:rPr>
              <a:t>Теофана</a:t>
            </a:r>
            <a:r>
              <a:rPr lang="bg-BG" altLang="bg-BG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1600" dirty="0" err="1">
                <a:latin typeface="Times New Roman" pitchFamily="18" charset="0"/>
                <a:cs typeface="Times New Roman" pitchFamily="18" charset="0"/>
              </a:rPr>
              <a:t>Златарова</a:t>
            </a:r>
            <a:endParaRPr lang="bg-BG" altLang="bg-BG" sz="1600" dirty="0">
              <a:latin typeface="Times New Roman" pitchFamily="18" charset="0"/>
              <a:cs typeface="Times New Roman" pitchFamily="18" charset="0"/>
            </a:endParaRPr>
          </a:p>
          <a:p>
            <a:endParaRPr lang="bg-BG" dirty="0"/>
          </a:p>
        </p:txBody>
      </p:sp>
      <p:pic>
        <p:nvPicPr>
          <p:cNvPr id="2" name="Аудио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30663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8275">
        <p14:ripple/>
      </p:transition>
    </mc:Choice>
    <mc:Fallback>
      <p:transition spd="slow" advTm="82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3" y="1196752"/>
            <a:ext cx="2880320" cy="4327574"/>
          </a:xfrm>
          <a:prstGeom prst="rect">
            <a:avLst/>
          </a:prstGeom>
        </p:spPr>
      </p:pic>
      <p:sp>
        <p:nvSpPr>
          <p:cNvPr id="11" name="Правоъгълник 10"/>
          <p:cNvSpPr/>
          <p:nvPr/>
        </p:nvSpPr>
        <p:spPr>
          <a:xfrm>
            <a:off x="4067944" y="1772816"/>
            <a:ext cx="4176464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altLang="bg-BG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Христо Ст. </a:t>
            </a:r>
            <a:r>
              <a:rPr lang="bg-BG" altLang="bg-BG" sz="28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Златаров</a:t>
            </a:r>
            <a:r>
              <a:rPr lang="bg-BG" altLang="bg-BG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със семейството си </a:t>
            </a:r>
            <a:r>
              <a:rPr lang="bg-BG" altLang="bg-BG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</a:t>
            </a:r>
          </a:p>
          <a:p>
            <a:pPr algn="ctr"/>
            <a:r>
              <a:rPr lang="bg-BG" altLang="bg-BG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8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Теофана</a:t>
            </a:r>
            <a:r>
              <a:rPr lang="bg-BG" altLang="bg-BG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8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Златарова</a:t>
            </a:r>
            <a:r>
              <a:rPr lang="bg-BG" altLang="bg-BG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bg-BG" altLang="bg-BG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altLang="bg-BG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Недялка </a:t>
            </a:r>
            <a:r>
              <a:rPr lang="bg-BG" altLang="bg-BG" sz="28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Малеева</a:t>
            </a:r>
            <a:r>
              <a:rPr lang="bg-BG" altLang="bg-BG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Асен </a:t>
            </a:r>
            <a:r>
              <a:rPr lang="bg-BG" altLang="bg-BG" sz="28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Златаров</a:t>
            </a:r>
            <a:r>
              <a:rPr lang="bg-BG" altLang="bg-BG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bg-BG" altLang="bg-BG" sz="28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g-BG" altLang="bg-BG" sz="28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Хасково</a:t>
            </a:r>
            <a:r>
              <a:rPr lang="bg-BG" altLang="bg-BG" sz="2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май 1895 г. </a:t>
            </a:r>
            <a:endParaRPr lang="bg-BG" sz="28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Аудио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371026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 advTm="11050">
        <p14:ripple/>
      </p:transition>
    </mc:Choice>
    <mc:Fallback>
      <p:transition spd="slow" advTm="1105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елиерство">
  <a:themeElements>
    <a:clrScheme name="Моделиерство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Официални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оделиерство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112</TotalTime>
  <Words>636</Words>
  <Application>Microsoft Office PowerPoint</Application>
  <PresentationFormat>On-screen Show (4:3)</PresentationFormat>
  <Paragraphs>82</Paragraphs>
  <Slides>13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Моделиерство</vt:lpstr>
      <vt:lpstr>Slide 1</vt:lpstr>
      <vt:lpstr>Асен Златаров, снимка от личен архив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PowerPoint</dc:title>
  <dc:creator>PC</dc:creator>
  <cp:lastModifiedBy>Mimi</cp:lastModifiedBy>
  <cp:revision>14</cp:revision>
  <dcterms:created xsi:type="dcterms:W3CDTF">2015-01-14T08:59:21Z</dcterms:created>
  <dcterms:modified xsi:type="dcterms:W3CDTF">2022-02-14T18:36:37Z</dcterms:modified>
</cp:coreProperties>
</file>